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95" r:id="rId3"/>
    <p:sldId id="291" r:id="rId4"/>
    <p:sldId id="275" r:id="rId5"/>
    <p:sldId id="277" r:id="rId6"/>
    <p:sldId id="283" r:id="rId7"/>
    <p:sldId id="278" r:id="rId8"/>
    <p:sldId id="276" r:id="rId9"/>
    <p:sldId id="285" r:id="rId10"/>
    <p:sldId id="286" r:id="rId11"/>
    <p:sldId id="281" r:id="rId12"/>
    <p:sldId id="282" r:id="rId13"/>
    <p:sldId id="292" r:id="rId14"/>
    <p:sldId id="287" r:id="rId15"/>
    <p:sldId id="290" r:id="rId16"/>
    <p:sldId id="284" r:id="rId17"/>
    <p:sldId id="280" r:id="rId18"/>
    <p:sldId id="288" r:id="rId19"/>
    <p:sldId id="289" r:id="rId20"/>
    <p:sldId id="294" r:id="rId21"/>
    <p:sldId id="26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D1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67"/>
    <p:restoredTop sz="84398"/>
  </p:normalViewPr>
  <p:slideViewPr>
    <p:cSldViewPr snapToGrid="0" snapToObjects="1">
      <p:cViewPr>
        <p:scale>
          <a:sx n="130" d="100"/>
          <a:sy n="130" d="100"/>
        </p:scale>
        <p:origin x="3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E38F26-8903-0A46-9FE7-28CE1EFA539D}" type="datetimeFigureOut">
              <a:rPr lang="en-US" smtClean="0"/>
              <a:t>6/9/16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C52C4-067C-3040-BDC3-CFBC39B25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49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52C4-067C-3040-BDC3-CFBC39B25E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918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52C4-067C-3040-BDC3-CFBC39B25E0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77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execute and run</a:t>
            </a:r>
            <a:r>
              <a:rPr lang="en-US" baseline="0" dirty="0" smtClean="0"/>
              <a:t> .feature files!</a:t>
            </a:r>
          </a:p>
          <a:p>
            <a:r>
              <a:rPr lang="en-US" baseline="0" dirty="0" smtClean="0"/>
              <a:t>With Cucumber-JVM plugin you can create the skeleton/glue code for step definitions.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52C4-067C-3040-BDC3-CFBC39B25E0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3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Remember</a:t>
            </a:r>
            <a:r>
              <a:rPr lang="en-US" baseline="0" dirty="0" smtClean="0"/>
              <a:t> – not EVERYTHNG should be automated, tests like exploratory tests, usability tests, localization tests,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 should not be tested.</a:t>
            </a:r>
          </a:p>
          <a:p>
            <a:r>
              <a:rPr lang="en-US" baseline="0" dirty="0" smtClean="0"/>
              <a:t>A good approach for these tests is to do whole-team bug bash once per week and cover quickly these tests.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52C4-067C-3040-BDC3-CFBC39B25E0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397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Unit tests </a:t>
            </a:r>
            <a:r>
              <a:rPr lang="en-US" dirty="0" smtClean="0"/>
              <a:t>– test</a:t>
            </a:r>
            <a:r>
              <a:rPr lang="en-US" baseline="0" dirty="0" smtClean="0"/>
              <a:t> and cover only small unit of program, typically a class or method.  Written in same programming language like software.  Written by developers.  Test only small part of code, all interactions with other software/services (i.e. database connections or web services) are mocked.  Extremely fast and reliable.  This is the place where you aim for code path coverage.</a:t>
            </a:r>
          </a:p>
          <a:p>
            <a:r>
              <a:rPr lang="en-US" b="1" dirty="0" smtClean="0"/>
              <a:t>Integration</a:t>
            </a:r>
            <a:r>
              <a:rPr lang="en-US" b="1" baseline="0" dirty="0" smtClean="0"/>
              <a:t> / API tests </a:t>
            </a:r>
            <a:r>
              <a:rPr lang="en-US" baseline="0" dirty="0" smtClean="0"/>
              <a:t>– test and verify interfaces and integrations between different components/services in a system, here we already have network connections, database connections, etc.  Still reliable and fast, but not as much as unit tests.</a:t>
            </a:r>
          </a:p>
          <a:p>
            <a:r>
              <a:rPr lang="en-US" b="1" baseline="0" dirty="0" smtClean="0"/>
              <a:t>UI / end-to-end tests </a:t>
            </a:r>
            <a:r>
              <a:rPr lang="en-US" baseline="0" dirty="0" smtClean="0"/>
              <a:t>– test the system end-to-end, most flaky and time consuming tests. This layer is most attempting for testers as this is what customers/users see and use, but at same time this is most unreliable and time consuming layer, so we should have fewer end-to-end tests on high level scenario levels, and test all boundaries, negative paths,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 on lower levels.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52C4-067C-3040-BDC3-CFBC39B25E0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966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52C4-067C-3040-BDC3-CFBC39B25E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70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Planning</a:t>
            </a:r>
            <a:r>
              <a:rPr lang="en-US" baseline="0" dirty="0" smtClean="0"/>
              <a:t> -&gt; Analysis -&gt; Design -&gt; Implementation (Coding) -&gt; Testing and integration -&gt; Release and maintenance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52C4-067C-3040-BDC3-CFBC39B25E0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26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SDLC</a:t>
            </a:r>
            <a:r>
              <a:rPr lang="en-US" baseline="0" dirty="0" smtClean="0"/>
              <a:t> in Waterfall process was taking from 6 months to 3-4 years.  No flexibility</a:t>
            </a:r>
            <a:r>
              <a:rPr lang="en-US" baseline="0" dirty="0" smtClean="0"/>
              <a:t>. Heavy processes and paperwork, sign-off, handovers on each phase gate.  </a:t>
            </a:r>
          </a:p>
          <a:p>
            <a:r>
              <a:rPr lang="en-US" baseline="0" dirty="0" smtClean="0"/>
              <a:t>Development/implementation </a:t>
            </a:r>
            <a:r>
              <a:rPr lang="en-US" baseline="0" dirty="0" smtClean="0"/>
              <a:t>much behind the business needs and changes.  Customers feedback received months or years after customer requirements were gathered and defined. Customers/Business involved only in beginning and at the end of the lifecycle. </a:t>
            </a:r>
            <a:endParaRPr lang="en-US" baseline="0" dirty="0" smtClean="0"/>
          </a:p>
          <a:p>
            <a:r>
              <a:rPr lang="en-US" baseline="0" dirty="0" smtClean="0"/>
              <a:t>Proved </a:t>
            </a:r>
            <a:r>
              <a:rPr lang="en-US" baseline="0" dirty="0" smtClean="0"/>
              <a:t>to fail in rapid changing business conditions nowadays.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52C4-067C-3040-BDC3-CFBC39B25E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772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Its very common to have communication gap</a:t>
            </a:r>
            <a:r>
              <a:rPr lang="en-US" baseline="0" dirty="0" smtClean="0"/>
              <a:t> between Business/Customers and Development.  With Waterfall SDLC, it takes months or even years until this gap is discovered.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52C4-067C-3040-BDC3-CFBC39B25E0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24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Agile</a:t>
            </a:r>
            <a:r>
              <a:rPr lang="en-US" baseline="0" dirty="0" smtClean="0"/>
              <a:t> Development process, SDLC moved </a:t>
            </a:r>
            <a:r>
              <a:rPr lang="en-US" baseline="0" dirty="0" smtClean="0"/>
              <a:t>within Agile </a:t>
            </a:r>
            <a:r>
              <a:rPr lang="en-US" baseline="0" dirty="0" smtClean="0"/>
              <a:t>iterations, short iterative SDLC cycles (2-4 weeks). Business </a:t>
            </a:r>
            <a:r>
              <a:rPr lang="en-US" baseline="0" dirty="0" smtClean="0"/>
              <a:t>deliverables (aka new software releases, new features) at </a:t>
            </a:r>
            <a:r>
              <a:rPr lang="en-US" baseline="0" dirty="0" smtClean="0"/>
              <a:t>the end of each SDLC iteration. </a:t>
            </a:r>
            <a:endParaRPr lang="en-US" baseline="0" dirty="0" smtClean="0"/>
          </a:p>
          <a:p>
            <a:r>
              <a:rPr lang="en-US" baseline="0" dirty="0" smtClean="0"/>
              <a:t>Frequent </a:t>
            </a:r>
            <a:r>
              <a:rPr lang="en-US" baseline="0" dirty="0" smtClean="0"/>
              <a:t>customer/business feedback.  Agility and flexibility.  Business/customers involved in process regularly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52C4-067C-3040-BDC3-CFBC39B25E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10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52C4-067C-3040-BDC3-CFBC39B25E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836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52C4-067C-3040-BDC3-CFBC39B25E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52C4-067C-3040-BDC3-CFBC39B25E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5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6/9/16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6/9/16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6/9/16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6/9/16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6/9/16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6/9/16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6/9/16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6/9/16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6/9/16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6/9/16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6/9/16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6/9/16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mazon.com/Agile-Testing-Practical-Guide-Testers/dp/0321534468" TargetMode="External"/><Relationship Id="rId4" Type="http://schemas.openxmlformats.org/officeDocument/2006/relationships/hyperlink" Target="https://books.gojko.net/specification-by-example/" TargetMode="External"/><Relationship Id="rId5" Type="http://schemas.openxmlformats.org/officeDocument/2006/relationships/hyperlink" Target="https://en.wikipedia.org/wiki/Software_testing" TargetMode="External"/><Relationship Id="rId6" Type="http://schemas.openxmlformats.org/officeDocument/2006/relationships/hyperlink" Target="https://cucumber.io/" TargetMode="External"/><Relationship Id="rId7" Type="http://schemas.openxmlformats.org/officeDocument/2006/relationships/hyperlink" Target="https://github.com/ypencheva/czechita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gilemanifesto.org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vka.Pencheva@concur.com" TargetMode="External"/><Relationship Id="rId3" Type="http://schemas.openxmlformats.org/officeDocument/2006/relationships/hyperlink" Target="http://www.linkedin.com/in/ypencheva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agilemanifesto.org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93877" y="5192904"/>
            <a:ext cx="10113264" cy="822960"/>
          </a:xfrm>
        </p:spPr>
        <p:txBody>
          <a:bodyPr/>
          <a:lstStyle/>
          <a:p>
            <a:r>
              <a:rPr lang="en-US" sz="4400" b="1" dirty="0" smtClean="0"/>
              <a:t>Acceptance Test Driven Development</a:t>
            </a:r>
            <a:br>
              <a:rPr lang="en-US" sz="4400" b="1" dirty="0" smtClean="0"/>
            </a:br>
            <a:r>
              <a:rPr lang="en-US" sz="2400" b="1" dirty="0" smtClean="0"/>
              <a:t>Bridging the gap between Business and Development</a:t>
            </a:r>
            <a:endParaRPr lang="en-US" sz="2400" b="1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half" idx="2"/>
          </p:nvPr>
        </p:nvSpPr>
        <p:spPr>
          <a:xfrm>
            <a:off x="503809" y="6153037"/>
            <a:ext cx="10113264" cy="594360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 </a:t>
            </a:r>
            <a:endParaRPr lang="en-US" sz="1600" dirty="0" smtClean="0"/>
          </a:p>
          <a:p>
            <a:r>
              <a:rPr lang="en-US" sz="2400" dirty="0" smtClean="0"/>
              <a:t>Yovka Pencheva, Concur Cloud Services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719" y="5295417"/>
            <a:ext cx="962527" cy="47594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516" y="5811255"/>
            <a:ext cx="2954226" cy="922661"/>
          </a:xfrm>
          <a:prstGeom prst="rect">
            <a:avLst/>
          </a:prstGeom>
        </p:spPr>
      </p:pic>
      <p:pic>
        <p:nvPicPr>
          <p:cNvPr id="3" name="Picture Placeholder 2"/>
          <p:cNvPicPr>
            <a:picLocks noGrp="1" noChangeAspect="1"/>
          </p:cNvPicPr>
          <p:nvPr>
            <p:ph type="pic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2" b="637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9023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Behavior Driven Development (BDD</a:t>
            </a:r>
            <a:r>
              <a:rPr lang="en-US" dirty="0"/>
              <a:t>) Acceptance Test Driven Development (ATTD)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097280" y="2071878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dirty="0" smtClean="0"/>
              <a:t>  Test driven development limitations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  coding practice, business people/customers can not participate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developers define use cases and test cases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  boundaries not clear, not business driven, can miss many edge cases</a:t>
            </a:r>
          </a:p>
          <a:p>
            <a:pPr lvl="1">
              <a:buFont typeface="Wingdings" charset="2"/>
              <a:buChar char="q"/>
            </a:pPr>
            <a:endParaRPr lang="en-US" sz="1600" dirty="0" smtClean="0"/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Behavior Driven Development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business behavior clarified up front, behavior used to drive development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human language used to define behavior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brings technology and business together 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  behavior driven development (BDD), acceptance driven development (ATTD), specification by example, executable specs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all mean the same</a:t>
            </a:r>
          </a:p>
        </p:txBody>
      </p:sp>
    </p:spTree>
    <p:extLst>
      <p:ext uri="{BB962C8B-B14F-4D97-AF65-F5344CB8AC3E}">
        <p14:creationId xmlns:p14="http://schemas.microsoft.com/office/powerpoint/2010/main" val="31657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Backlog</a:t>
            </a:r>
            <a:br>
              <a:rPr lang="en-US" dirty="0" smtClean="0"/>
            </a:br>
            <a:r>
              <a:rPr lang="en-US" dirty="0" smtClean="0"/>
              <a:t>Themes, Epics and Stories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640" y="2108199"/>
            <a:ext cx="3798528" cy="379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6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16" y="2052206"/>
            <a:ext cx="10058400" cy="4023360"/>
          </a:xfrm>
        </p:spPr>
        <p:txBody>
          <a:bodyPr/>
          <a:lstStyle/>
          <a:p>
            <a:r>
              <a:rPr lang="en-US" dirty="0" smtClean="0"/>
              <a:t>User Story requires you to define every piece of requirement:</a:t>
            </a:r>
          </a:p>
          <a:p>
            <a:pPr>
              <a:buFont typeface="Wingdings" charset="2"/>
              <a:buChar char="q"/>
            </a:pPr>
            <a:r>
              <a:rPr lang="en-US" sz="1800" dirty="0" smtClean="0"/>
              <a:t>  Who is the main stakeholder</a:t>
            </a:r>
          </a:p>
          <a:p>
            <a:pPr>
              <a:buFont typeface="Wingdings" charset="2"/>
              <a:buChar char="q"/>
            </a:pPr>
            <a:r>
              <a:rPr lang="en-US" sz="1800" dirty="0" smtClean="0"/>
              <a:t>  What effect/functionality user wants from system with this requirement</a:t>
            </a:r>
          </a:p>
          <a:p>
            <a:pPr>
              <a:buFont typeface="Wingdings" charset="2"/>
              <a:buChar char="q"/>
            </a:pPr>
            <a:r>
              <a:rPr lang="en-US" sz="1800" dirty="0" smtClean="0"/>
              <a:t>  Why, i.e. </a:t>
            </a:r>
            <a:r>
              <a:rPr lang="en-US" sz="1800" dirty="0"/>
              <a:t>w</a:t>
            </a:r>
            <a:r>
              <a:rPr lang="en-US" sz="1800" dirty="0" smtClean="0"/>
              <a:t>hat business value would user get</a:t>
            </a:r>
          </a:p>
          <a:p>
            <a:pPr>
              <a:buFont typeface="Wingdings" charset="2"/>
              <a:buChar char="q"/>
            </a:pPr>
            <a:endParaRPr lang="en-US" i="1" dirty="0" smtClean="0"/>
          </a:p>
          <a:p>
            <a:r>
              <a:rPr lang="en-US" i="1" dirty="0" smtClean="0"/>
              <a:t>As </a:t>
            </a:r>
            <a:r>
              <a:rPr lang="en-US" i="1" dirty="0"/>
              <a:t>a user of the calculator program</a:t>
            </a:r>
          </a:p>
          <a:p>
            <a:r>
              <a:rPr lang="en-US" i="1" dirty="0"/>
              <a:t>I want to have an addition method </a:t>
            </a:r>
            <a:r>
              <a:rPr lang="en-US" i="1" dirty="0" smtClean="0"/>
              <a:t>in </a:t>
            </a:r>
            <a:r>
              <a:rPr lang="en-US" i="1" dirty="0"/>
              <a:t>the program</a:t>
            </a:r>
          </a:p>
          <a:p>
            <a:r>
              <a:rPr lang="en-US" i="1" dirty="0"/>
              <a:t>So that I can add two numbers</a:t>
            </a:r>
          </a:p>
        </p:txBody>
      </p:sp>
    </p:spTree>
    <p:extLst>
      <p:ext uri="{BB962C8B-B14F-4D97-AF65-F5344CB8AC3E}">
        <p14:creationId xmlns:p14="http://schemas.microsoft.com/office/powerpoint/2010/main" val="382143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Acceptance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944053"/>
            <a:ext cx="10058400" cy="4171613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q"/>
            </a:pPr>
            <a:r>
              <a:rPr lang="en-US" dirty="0" smtClean="0"/>
              <a:t>  User Story requires an acceptance criteria - conditions </a:t>
            </a:r>
            <a:r>
              <a:rPr lang="en-US" dirty="0"/>
              <a:t>that a software product must satisfy to be accepted by a user, customer or other </a:t>
            </a:r>
            <a:r>
              <a:rPr lang="en-US" dirty="0" smtClean="0"/>
              <a:t>stakeholder</a:t>
            </a:r>
          </a:p>
          <a:p>
            <a:pPr>
              <a:buFont typeface="Wingdings" charset="2"/>
              <a:buChar char="q"/>
            </a:pPr>
            <a:endParaRPr lang="en-US" dirty="0" smtClean="0"/>
          </a:p>
          <a:p>
            <a:pPr>
              <a:buFont typeface="Wingdings" charset="2"/>
              <a:buChar char="q"/>
            </a:pPr>
            <a:r>
              <a:rPr lang="en-US" dirty="0" smtClean="0"/>
              <a:t>  Gherkin syntax (GIVEN-WHEN-THEN) to define acceptance scenarios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GIVEN describes pre-requisites for scenario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WHEN describes actual steps of scenario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THEN describes verification that scenario requirements expectations are met</a:t>
            </a:r>
          </a:p>
          <a:p>
            <a:pPr lvl="1">
              <a:buFont typeface="Wingdings" charset="2"/>
              <a:buChar char="q"/>
            </a:pPr>
            <a:endParaRPr lang="en-US" dirty="0"/>
          </a:p>
          <a:p>
            <a:r>
              <a:rPr lang="en-US" i="1" dirty="0"/>
              <a:t>Given </a:t>
            </a:r>
            <a:r>
              <a:rPr lang="en-US" i="1" dirty="0" smtClean="0"/>
              <a:t>a calculator </a:t>
            </a:r>
            <a:r>
              <a:rPr lang="en-US" i="1" dirty="0"/>
              <a:t>has an addition </a:t>
            </a:r>
            <a:r>
              <a:rPr lang="en-US" i="1" dirty="0" smtClean="0"/>
              <a:t>method</a:t>
            </a:r>
            <a:endParaRPr lang="en-US" i="1" dirty="0"/>
          </a:p>
          <a:p>
            <a:r>
              <a:rPr lang="en-US" i="1" dirty="0"/>
              <a:t>When I</a:t>
            </a:r>
            <a:r>
              <a:rPr lang="en-US" i="1" dirty="0" smtClean="0"/>
              <a:t> </a:t>
            </a:r>
            <a:r>
              <a:rPr lang="en-US" i="1" dirty="0"/>
              <a:t>choose to add 2 numbers</a:t>
            </a:r>
          </a:p>
          <a:p>
            <a:r>
              <a:rPr lang="en-US" i="1" dirty="0"/>
              <a:t>And I</a:t>
            </a:r>
            <a:r>
              <a:rPr lang="en-US" i="1" dirty="0" smtClean="0"/>
              <a:t> </a:t>
            </a:r>
            <a:r>
              <a:rPr lang="en-US" i="1" dirty="0"/>
              <a:t>add 2 and 2</a:t>
            </a:r>
          </a:p>
          <a:p>
            <a:r>
              <a:rPr lang="en-US" i="1" dirty="0"/>
              <a:t>Then the result is 4</a:t>
            </a:r>
          </a:p>
        </p:txBody>
      </p:sp>
    </p:spTree>
    <p:extLst>
      <p:ext uri="{BB962C8B-B14F-4D97-AF65-F5344CB8AC3E}">
        <p14:creationId xmlns:p14="http://schemas.microsoft.com/office/powerpoint/2010/main" val="1353429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ATTD/BDD Frameworks</a:t>
            </a:r>
            <a:br>
              <a:rPr lang="en-US" dirty="0" smtClean="0"/>
            </a:br>
            <a:r>
              <a:rPr lang="en-US" dirty="0" smtClean="0"/>
              <a:t>Cucumber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97280" y="1983381"/>
            <a:ext cx="10058400" cy="4171613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dirty="0" smtClean="0"/>
              <a:t>  Cucumber is open source tool/framework for ATTD/BDD</a:t>
            </a:r>
          </a:p>
          <a:p>
            <a:pPr>
              <a:buFont typeface="Wingdings" charset="2"/>
              <a:buChar char="q"/>
            </a:pPr>
            <a:endParaRPr lang="en-US" dirty="0" smtClean="0"/>
          </a:p>
          <a:p>
            <a:pPr>
              <a:buFont typeface="Wingdings" charset="2"/>
              <a:buChar char="q"/>
            </a:pPr>
            <a:r>
              <a:rPr lang="en-US" i="1" dirty="0"/>
              <a:t> </a:t>
            </a:r>
            <a:r>
              <a:rPr lang="en-US" i="1" dirty="0" smtClean="0"/>
              <a:t> </a:t>
            </a:r>
            <a:r>
              <a:rPr lang="en-US" dirty="0" smtClean="0"/>
              <a:t>Family of ATTD/BDD tools</a:t>
            </a:r>
          </a:p>
          <a:p>
            <a:pPr lvl="1">
              <a:buFont typeface="Wingdings" charset="2"/>
              <a:buChar char="q"/>
            </a:pPr>
            <a:r>
              <a:rPr lang="en-US" i="1" dirty="0"/>
              <a:t> </a:t>
            </a:r>
            <a:r>
              <a:rPr lang="en-US" dirty="0"/>
              <a:t> </a:t>
            </a:r>
            <a:r>
              <a:rPr lang="en-US" dirty="0" smtClean="0"/>
              <a:t>Cucumber for Ruby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Cucumber-</a:t>
            </a:r>
            <a:r>
              <a:rPr lang="en-US" dirty="0" err="1" smtClean="0"/>
              <a:t>jvm</a:t>
            </a:r>
            <a:r>
              <a:rPr lang="en-US" dirty="0" smtClean="0"/>
              <a:t>, </a:t>
            </a:r>
            <a:r>
              <a:rPr lang="en-US" dirty="0" err="1" smtClean="0"/>
              <a:t>JBehave</a:t>
            </a:r>
            <a:r>
              <a:rPr lang="en-US" dirty="0" smtClean="0"/>
              <a:t> for Java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Cucumber.js</a:t>
            </a:r>
            <a:r>
              <a:rPr lang="en-US" dirty="0" smtClean="0"/>
              <a:t> for JavaScript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SpecFlow</a:t>
            </a:r>
            <a:r>
              <a:rPr lang="en-US" dirty="0" smtClean="0"/>
              <a:t> for .NET 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Lettuce for Python</a:t>
            </a:r>
          </a:p>
          <a:p>
            <a:pPr lvl="1">
              <a:buFont typeface="Wingdings" charset="2"/>
              <a:buChar char="q"/>
            </a:pPr>
            <a:endParaRPr lang="en-US" dirty="0"/>
          </a:p>
          <a:p>
            <a:pPr>
              <a:buFont typeface="Wingdings" charset="2"/>
              <a:buChar char="q"/>
            </a:pPr>
            <a:r>
              <a:rPr lang="en-US" dirty="0" smtClean="0"/>
              <a:t>  Single source of truth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Merge requirements specs and tests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209" y="2268516"/>
            <a:ext cx="4411359" cy="375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041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ATTD with Cucumber-JVM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70" y="2139748"/>
            <a:ext cx="5427406" cy="23510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235" y="2149580"/>
            <a:ext cx="6806791" cy="388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076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Testing Quadrant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174" y="1873455"/>
            <a:ext cx="6388858" cy="434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847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Testing Pyramid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265" y="2013154"/>
            <a:ext cx="4412433" cy="407301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077320" y="2320412"/>
            <a:ext cx="2035278" cy="83574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>
                <a:solidFill>
                  <a:schemeClr val="tx1"/>
                </a:solidFill>
              </a:rPr>
              <a:t>Test/automate at feature/scenario level (ATTD)</a:t>
            </a:r>
            <a:endParaRPr lang="en-US" sz="1300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5299589" y="2871020"/>
            <a:ext cx="797395" cy="28513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026133" y="3426540"/>
            <a:ext cx="2035278" cy="83574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>
                <a:solidFill>
                  <a:schemeClr val="tx1"/>
                </a:solidFill>
              </a:rPr>
              <a:t>Test/automate at story level (ATTD)</a:t>
            </a:r>
            <a:endParaRPr lang="en-US" sz="1300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896289" y="4689985"/>
            <a:ext cx="2035278" cy="83574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>
                <a:solidFill>
                  <a:schemeClr val="tx1"/>
                </a:solidFill>
              </a:rPr>
              <a:t>Test/automate at task level (TDD)</a:t>
            </a:r>
            <a:endParaRPr lang="en-US" sz="13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6023735" y="4014020"/>
            <a:ext cx="1062971" cy="40754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6784258" y="5344343"/>
            <a:ext cx="1262604" cy="40752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213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Documentation?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816" y="1963502"/>
            <a:ext cx="5764569" cy="417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98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ATTD Tests as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5768" y="2101371"/>
            <a:ext cx="10058400" cy="4023360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/>
              <a:t>  Living system documentation, only guaranteed documentation to be up to date</a:t>
            </a:r>
            <a:endParaRPr lang="en-US" dirty="0"/>
          </a:p>
          <a:p>
            <a:pPr>
              <a:buFont typeface="Wingdings" charset="2"/>
              <a:buChar char="q"/>
            </a:pPr>
            <a:r>
              <a:rPr lang="en-US" dirty="0" smtClean="0"/>
              <a:t>  As long as tests run GREEN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61" y="3302410"/>
            <a:ext cx="10058400" cy="246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89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/>
              <a:t>  In Software Engineering for 15y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 Programmer, Dev lead, SE lead, Test Automation lead, Test manager, Cloud Services </a:t>
            </a:r>
            <a:r>
              <a:rPr lang="en-US" dirty="0"/>
              <a:t>D</a:t>
            </a:r>
            <a:r>
              <a:rPr lang="en-US" dirty="0" smtClean="0"/>
              <a:t>ev manager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 Passionate about continuous delivery, continuous deployment, testing in production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 Passionate about cycling and beer-</a:t>
            </a:r>
            <a:r>
              <a:rPr lang="en-US" dirty="0" err="1" smtClean="0"/>
              <a:t>ing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380" y="3565877"/>
            <a:ext cx="2990235" cy="24131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748" y="4071177"/>
            <a:ext cx="3186841" cy="199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95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202537" y="2096403"/>
            <a:ext cx="9023011" cy="2426436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q"/>
            </a:pPr>
            <a:r>
              <a:rPr lang="en-US" dirty="0"/>
              <a:t>  </a:t>
            </a:r>
            <a:r>
              <a:rPr lang="en-US" dirty="0" smtClean="0">
                <a:hlinkClick r:id="rId2"/>
              </a:rPr>
              <a:t>Agile </a:t>
            </a:r>
            <a:r>
              <a:rPr lang="en-US" dirty="0">
                <a:hlinkClick r:id="rId2"/>
              </a:rPr>
              <a:t>Manifesto</a:t>
            </a:r>
            <a:endParaRPr lang="en-US" dirty="0" smtClean="0"/>
          </a:p>
          <a:p>
            <a:pPr>
              <a:buFont typeface="Wingdings" charset="2"/>
              <a:buChar char="q"/>
            </a:pPr>
            <a:r>
              <a:rPr lang="en-US" dirty="0" smtClean="0">
                <a:hlinkClick r:id="rId3"/>
              </a:rPr>
              <a:t>  </a:t>
            </a:r>
            <a:r>
              <a:rPr lang="en-US" dirty="0" smtClean="0">
                <a:hlinkClick r:id="rId3"/>
              </a:rPr>
              <a:t>Agile Testing</a:t>
            </a:r>
            <a:endParaRPr lang="en-US" dirty="0" smtClean="0"/>
          </a:p>
          <a:p>
            <a:pPr>
              <a:buFont typeface="Wingdings" charset="2"/>
              <a:buChar char="q"/>
            </a:pPr>
            <a:r>
              <a:rPr lang="en-US" dirty="0" smtClean="0"/>
              <a:t>  </a:t>
            </a:r>
            <a:r>
              <a:rPr lang="en-US" dirty="0" smtClean="0">
                <a:hlinkClick r:id="rId4"/>
              </a:rPr>
              <a:t>Specification by Example</a:t>
            </a:r>
            <a:endParaRPr lang="en-US" dirty="0" smtClean="0"/>
          </a:p>
          <a:p>
            <a:pPr>
              <a:buFont typeface="Wingdings" charset="2"/>
              <a:buChar char="q"/>
            </a:pPr>
            <a:r>
              <a:rPr lang="en-US" dirty="0" smtClean="0"/>
              <a:t>  </a:t>
            </a:r>
            <a:r>
              <a:rPr lang="en-US" dirty="0" smtClean="0">
                <a:hlinkClick r:id="rId5"/>
              </a:rPr>
              <a:t>Software testing levels and testing types</a:t>
            </a:r>
            <a:endParaRPr lang="en-US" dirty="0" smtClean="0"/>
          </a:p>
          <a:p>
            <a:pPr>
              <a:buFont typeface="Wingdings" charset="2"/>
              <a:buChar char="q"/>
            </a:pPr>
            <a:r>
              <a:rPr lang="en-US" dirty="0" smtClean="0">
                <a:hlinkClick r:id="rId6"/>
              </a:rPr>
              <a:t>  Cucumber </a:t>
            </a:r>
            <a:endParaRPr lang="en-US" dirty="0" smtClean="0"/>
          </a:p>
          <a:p>
            <a:pPr>
              <a:buFont typeface="Wingdings" charset="2"/>
              <a:buChar char="q"/>
            </a:pPr>
            <a:r>
              <a:rPr lang="en-US" dirty="0" smtClean="0"/>
              <a:t>  </a:t>
            </a:r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</a:t>
            </a:r>
            <a:r>
              <a:rPr lang="en-US" dirty="0" smtClean="0">
                <a:hlinkClick r:id="rId7"/>
              </a:rPr>
              <a:t>github.com/ypencheva/czechitas</a:t>
            </a:r>
            <a:r>
              <a:rPr lang="en-US" dirty="0" smtClean="0"/>
              <a:t> </a:t>
            </a:r>
          </a:p>
          <a:p>
            <a:pPr>
              <a:buFont typeface="Wingdings" charset="2"/>
              <a:buChar char="q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1558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202537" y="2096403"/>
            <a:ext cx="9023011" cy="2133753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dirty="0" smtClean="0"/>
              <a:t>  Email: </a:t>
            </a:r>
            <a:r>
              <a:rPr lang="en-US" dirty="0" smtClean="0">
                <a:hlinkClick r:id="rId2"/>
              </a:rPr>
              <a:t>Yovka.Pencheva@concur.com</a:t>
            </a:r>
            <a:r>
              <a:rPr lang="en-US" dirty="0" smtClean="0"/>
              <a:t> 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 LinkedIn: </a:t>
            </a:r>
            <a:r>
              <a:rPr lang="en-US" dirty="0" smtClean="0">
                <a:hlinkClick r:id="rId3"/>
              </a:rPr>
              <a:t>www.linkedin.com/in/ypencheva</a:t>
            </a:r>
            <a:r>
              <a:rPr lang="en-US" dirty="0" smtClean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13168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97280" y="2003054"/>
            <a:ext cx="10058400" cy="4023360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/>
              <a:t>  Software Development Lifecycle (SDLC)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 Waterfall, Communication Gap Between Business and Development, Agile</a:t>
            </a:r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Agile Development</a:t>
            </a:r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Test Driven Development (TDD)</a:t>
            </a:r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Acceptance Test Driven Development (ATTD), Behavior Driven Development (BDD)</a:t>
            </a:r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ATTD Frameworks (Cucumber), Hands on </a:t>
            </a:r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Agile Testing Pyramid</a:t>
            </a:r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Agile Testing Quadrant</a:t>
            </a:r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ATTD Tests as living system Documentation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77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Development Lifecycle (SDLC)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396" y="1927119"/>
            <a:ext cx="4156590" cy="415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1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SDLC Waterfall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380" y="2005778"/>
            <a:ext cx="6472905" cy="38837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31473" y="2079333"/>
            <a:ext cx="2743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Heavy processes and paperwork</a:t>
            </a:r>
          </a:p>
          <a:p>
            <a:r>
              <a:rPr lang="en-US" sz="1400" dirty="0" smtClean="0"/>
              <a:t>Sign-offs</a:t>
            </a:r>
          </a:p>
          <a:p>
            <a:r>
              <a:rPr lang="en-US" sz="1400" dirty="0" smtClean="0"/>
              <a:t>Handovers</a:t>
            </a:r>
          </a:p>
          <a:p>
            <a:r>
              <a:rPr lang="en-US" sz="1400" dirty="0"/>
              <a:t>o</a:t>
            </a:r>
            <a:r>
              <a:rPr lang="en-US" sz="1400" dirty="0" smtClean="0"/>
              <a:t>n each phase exit gate</a:t>
            </a:r>
            <a:endParaRPr lang="en-US" sz="14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459794" y="2556387"/>
            <a:ext cx="835741" cy="76691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7195575" y="3033440"/>
            <a:ext cx="435898" cy="91420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8131483" y="3106995"/>
            <a:ext cx="130277" cy="145517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10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 Gap Between Business and Development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308" y="2356258"/>
            <a:ext cx="8877054" cy="350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SDLC Agile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549" y="2689528"/>
            <a:ext cx="7615904" cy="31611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938" y="1809131"/>
            <a:ext cx="2160642" cy="216064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7121008" y="2617757"/>
            <a:ext cx="648930" cy="39656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53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111206"/>
            <a:ext cx="10058400" cy="4023360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/>
              <a:t>  </a:t>
            </a:r>
            <a:r>
              <a:rPr lang="en-US" dirty="0" smtClean="0">
                <a:hlinkClick r:id="rId3"/>
              </a:rPr>
              <a:t>Agile manifesto </a:t>
            </a:r>
            <a:endParaRPr lang="en-US" dirty="0" smtClean="0"/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Short SDLC iterations – plan, design, code, test, deploy and maintain</a:t>
            </a:r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/>
              <a:t>Whole team collaboration</a:t>
            </a:r>
          </a:p>
          <a:p>
            <a:pPr>
              <a:buFont typeface="Wingdings" charset="2"/>
              <a:buChar char="q"/>
            </a:pPr>
            <a:r>
              <a:rPr lang="en-US" dirty="0"/>
              <a:t>  </a:t>
            </a:r>
            <a:r>
              <a:rPr lang="en-US" dirty="0" smtClean="0"/>
              <a:t>Test </a:t>
            </a:r>
            <a:r>
              <a:rPr lang="en-US" dirty="0"/>
              <a:t>and deploy features as they are </a:t>
            </a:r>
            <a:r>
              <a:rPr lang="en-US" dirty="0" smtClean="0"/>
              <a:t>coded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 Customer/business people participation and involvement in each iteration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 Deliver business value in each iteration</a:t>
            </a:r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Inspect, adapt and adjust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34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Development Practices</a:t>
            </a:r>
            <a:br>
              <a:rPr lang="en-US" dirty="0" smtClean="0"/>
            </a:br>
            <a:r>
              <a:rPr lang="en-US" dirty="0" smtClean="0"/>
              <a:t>Test Driven Development (TDD)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97280" y="2111206"/>
            <a:ext cx="10058400" cy="4023360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/>
              <a:t>  Test driven development (TDD). Unit testing.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first write an unit test, test fails in beginning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write code to implement the unit/function/method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run the test, test should pass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refactor, use tests as safety net</a:t>
            </a:r>
          </a:p>
          <a:p>
            <a:pPr lvl="1">
              <a:buFont typeface="Wingdings" charset="2"/>
              <a:buChar char="q"/>
            </a:pPr>
            <a:endParaRPr lang="en-US" sz="1600" dirty="0" smtClean="0"/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Extreme programming. </a:t>
            </a:r>
            <a:r>
              <a:rPr lang="en-US" dirty="0"/>
              <a:t>P</a:t>
            </a:r>
            <a:r>
              <a:rPr lang="en-US" dirty="0" smtClean="0"/>
              <a:t>air programming.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two engineers working on one workstation 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 code reviews and feedback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833" y="2235200"/>
            <a:ext cx="3193026" cy="302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1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1163</TotalTime>
  <Words>1094</Words>
  <Application>Microsoft Macintosh PowerPoint</Application>
  <PresentationFormat>Widescreen</PresentationFormat>
  <Paragraphs>136</Paragraphs>
  <Slides>21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Calibri</vt:lpstr>
      <vt:lpstr>Calibri Light</vt:lpstr>
      <vt:lpstr>Wingdings</vt:lpstr>
      <vt:lpstr>Retrospect</vt:lpstr>
      <vt:lpstr>Acceptance Test Driven Development Bridging the gap between Business and Development</vt:lpstr>
      <vt:lpstr>About Me</vt:lpstr>
      <vt:lpstr>Agenda</vt:lpstr>
      <vt:lpstr>Software Development Lifecycle (SDLC)</vt:lpstr>
      <vt:lpstr>SDLC Waterfall</vt:lpstr>
      <vt:lpstr>Communication Gap Between Business and Development</vt:lpstr>
      <vt:lpstr>SDLC Agile</vt:lpstr>
      <vt:lpstr>Agile Development</vt:lpstr>
      <vt:lpstr>Agile Development Practices Test Driven Development (TDD)</vt:lpstr>
      <vt:lpstr> Behavior Driven Development (BDD) Acceptance Test Driven Development (ATTD)</vt:lpstr>
      <vt:lpstr>Agile Backlog Themes, Epics and Stories</vt:lpstr>
      <vt:lpstr>Agile Story</vt:lpstr>
      <vt:lpstr>Acceptance Criteria</vt:lpstr>
      <vt:lpstr>ATTD/BDD Frameworks Cucumber</vt:lpstr>
      <vt:lpstr>ATTD with Cucumber-JVM</vt:lpstr>
      <vt:lpstr>Agile Testing Quadrant</vt:lpstr>
      <vt:lpstr>Agile Testing Pyramid</vt:lpstr>
      <vt:lpstr>Where is Documentation?</vt:lpstr>
      <vt:lpstr>ATTD Tests as Documentation</vt:lpstr>
      <vt:lpstr>References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Yovka Pencheva</dc:creator>
  <cp:lastModifiedBy>Yovka Pencheva</cp:lastModifiedBy>
  <cp:revision>106</cp:revision>
  <dcterms:created xsi:type="dcterms:W3CDTF">2016-03-20T16:07:24Z</dcterms:created>
  <dcterms:modified xsi:type="dcterms:W3CDTF">2016-06-09T09:46:13Z</dcterms:modified>
</cp:coreProperties>
</file>